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65" r:id="rId3"/>
    <p:sldId id="266" r:id="rId4"/>
    <p:sldId id="267" r:id="rId5"/>
    <p:sldId id="270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>
      <p:cViewPr varScale="1">
        <p:scale>
          <a:sx n="108" d="100"/>
          <a:sy n="108" d="100"/>
        </p:scale>
        <p:origin x="73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046"/>
            <a:ext cx="12192000" cy="6851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4357" y="1075766"/>
            <a:ext cx="11143284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A6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460609"/>
            <a:ext cx="410209" cy="467359"/>
          </a:xfrm>
          <a:custGeom>
            <a:avLst/>
            <a:gdLst/>
            <a:ahLst/>
            <a:cxnLst/>
            <a:rect l="l" t="t" r="r" b="b"/>
            <a:pathLst>
              <a:path w="410209" h="467360">
                <a:moveTo>
                  <a:pt x="0" y="467029"/>
                </a:moveTo>
                <a:lnTo>
                  <a:pt x="409927" y="233514"/>
                </a:lnTo>
                <a:lnTo>
                  <a:pt x="0" y="0"/>
                </a:lnTo>
                <a:lnTo>
                  <a:pt x="0" y="4670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254220"/>
            <a:ext cx="774700" cy="876935"/>
          </a:xfrm>
          <a:custGeom>
            <a:avLst/>
            <a:gdLst/>
            <a:ahLst/>
            <a:cxnLst/>
            <a:rect l="l" t="t" r="r" b="b"/>
            <a:pathLst>
              <a:path w="774700" h="876935">
                <a:moveTo>
                  <a:pt x="0" y="876316"/>
                </a:moveTo>
                <a:lnTo>
                  <a:pt x="4486" y="876316"/>
                </a:lnTo>
                <a:lnTo>
                  <a:pt x="774191" y="439903"/>
                </a:lnTo>
                <a:lnTo>
                  <a:pt x="0" y="0"/>
                </a:lnTo>
                <a:lnTo>
                  <a:pt x="0" y="226251"/>
                </a:lnTo>
                <a:lnTo>
                  <a:pt x="376291" y="439903"/>
                </a:lnTo>
                <a:lnTo>
                  <a:pt x="0" y="653555"/>
                </a:lnTo>
                <a:lnTo>
                  <a:pt x="0" y="876316"/>
                </a:lnTo>
                <a:close/>
              </a:path>
            </a:pathLst>
          </a:custGeom>
          <a:solidFill>
            <a:srgbClr val="8EDD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40080" y="6303262"/>
            <a:ext cx="832103" cy="440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999139" y="8897"/>
            <a:ext cx="831850" cy="239395"/>
          </a:xfrm>
          <a:custGeom>
            <a:avLst/>
            <a:gdLst/>
            <a:ahLst/>
            <a:cxnLst/>
            <a:rect l="l" t="t" r="r" b="b"/>
            <a:pathLst>
              <a:path w="831850" h="239395">
                <a:moveTo>
                  <a:pt x="415779" y="238917"/>
                </a:moveTo>
                <a:lnTo>
                  <a:pt x="831560" y="0"/>
                </a:lnTo>
                <a:lnTo>
                  <a:pt x="0" y="0"/>
                </a:lnTo>
                <a:lnTo>
                  <a:pt x="415779" y="238917"/>
                </a:lnTo>
                <a:close/>
              </a:path>
            </a:pathLst>
          </a:custGeom>
          <a:solidFill>
            <a:srgbClr val="8EDD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42044" y="8897"/>
            <a:ext cx="1550035" cy="436245"/>
          </a:xfrm>
          <a:custGeom>
            <a:avLst/>
            <a:gdLst/>
            <a:ahLst/>
            <a:cxnLst/>
            <a:rect l="l" t="t" r="r" b="b"/>
            <a:pathLst>
              <a:path w="1550034" h="436245">
                <a:moveTo>
                  <a:pt x="757966" y="436117"/>
                </a:moveTo>
                <a:lnTo>
                  <a:pt x="787781" y="436117"/>
                </a:lnTo>
                <a:lnTo>
                  <a:pt x="1549954" y="0"/>
                </a:lnTo>
                <a:lnTo>
                  <a:pt x="1159019" y="0"/>
                </a:lnTo>
                <a:lnTo>
                  <a:pt x="772874" y="220897"/>
                </a:lnTo>
                <a:lnTo>
                  <a:pt x="381841" y="220897"/>
                </a:lnTo>
                <a:lnTo>
                  <a:pt x="757966" y="436117"/>
                </a:lnTo>
                <a:close/>
              </a:path>
              <a:path w="1550034" h="436245">
                <a:moveTo>
                  <a:pt x="381841" y="220897"/>
                </a:moveTo>
                <a:lnTo>
                  <a:pt x="772874" y="220897"/>
                </a:lnTo>
                <a:lnTo>
                  <a:pt x="387686" y="0"/>
                </a:lnTo>
                <a:lnTo>
                  <a:pt x="0" y="0"/>
                </a:lnTo>
                <a:lnTo>
                  <a:pt x="0" y="2405"/>
                </a:lnTo>
                <a:lnTo>
                  <a:pt x="381841" y="220897"/>
                </a:lnTo>
                <a:close/>
              </a:path>
            </a:pathLst>
          </a:custGeom>
          <a:solidFill>
            <a:srgbClr val="006E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22855" y="6390432"/>
            <a:ext cx="657408" cy="26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3036" y="146685"/>
            <a:ext cx="7805927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4629" y="2057209"/>
            <a:ext cx="10530205" cy="3334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1974" y="1172972"/>
            <a:ext cx="10263226" cy="1820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4650"/>
              </a:lnSpc>
              <a:spcBef>
                <a:spcPts val="95"/>
              </a:spcBef>
            </a:pPr>
            <a:r>
              <a:rPr lang="en-US" sz="4000" b="0" spc="-5" dirty="0">
                <a:latin typeface="Arial"/>
                <a:cs typeface="Arial"/>
              </a:rPr>
              <a:t>SAGIA East Coast Economic Roundtable </a:t>
            </a:r>
            <a:r>
              <a:rPr lang="en-US" sz="3200" b="0" spc="-100" dirty="0">
                <a:latin typeface="Arial"/>
                <a:cs typeface="Arial"/>
              </a:rPr>
              <a:t> </a:t>
            </a:r>
            <a:br>
              <a:rPr lang="en-US" sz="3200" b="0" spc="-100" dirty="0">
                <a:latin typeface="Arial"/>
                <a:cs typeface="Arial"/>
              </a:rPr>
            </a:br>
            <a:r>
              <a:rPr lang="en-US" sz="3200" b="0" spc="-100" dirty="0"/>
              <a:t>New York, </a:t>
            </a:r>
            <a:r>
              <a:rPr lang="en-US" sz="3200" b="0" spc="-100" dirty="0">
                <a:latin typeface="Arial"/>
                <a:cs typeface="Arial"/>
              </a:rPr>
              <a:t>March 3 2020</a:t>
            </a:r>
            <a:br>
              <a:rPr lang="en-US" sz="4000" dirty="0"/>
            </a:br>
            <a:r>
              <a:rPr lang="en-US" sz="2800" b="0" dirty="0"/>
              <a:t>With His Excellency Ibrahim </a:t>
            </a:r>
            <a:r>
              <a:rPr lang="en-US" sz="2800" b="0" dirty="0" err="1"/>
              <a:t>AlOmar</a:t>
            </a:r>
            <a:r>
              <a:rPr lang="en-US" sz="2800" b="0" dirty="0"/>
              <a:t>, Governor of SAGIA</a:t>
            </a:r>
            <a:endParaRPr sz="2775" baseline="25525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04854" y="6447535"/>
            <a:ext cx="825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48466" y="6447535"/>
            <a:ext cx="1384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6D6D6D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6932" y="466166"/>
            <a:ext cx="27952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5" dirty="0">
                <a:solidFill>
                  <a:srgbClr val="006E44"/>
                </a:solidFill>
              </a:rPr>
              <a:t>Target</a:t>
            </a:r>
            <a:r>
              <a:rPr sz="3200" spc="-80" dirty="0">
                <a:solidFill>
                  <a:srgbClr val="006E44"/>
                </a:solidFill>
              </a:rPr>
              <a:t> </a:t>
            </a:r>
            <a:r>
              <a:rPr sz="3200" dirty="0">
                <a:solidFill>
                  <a:srgbClr val="006E44"/>
                </a:solidFill>
              </a:rPr>
              <a:t>sectors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3201923" y="4760976"/>
            <a:ext cx="1175385" cy="1140460"/>
            <a:chOff x="3201923" y="4760976"/>
            <a:chExt cx="1175385" cy="1140460"/>
          </a:xfrm>
        </p:grpSpPr>
        <p:sp>
          <p:nvSpPr>
            <p:cNvPr id="5" name="object 5"/>
            <p:cNvSpPr/>
            <p:nvPr/>
          </p:nvSpPr>
          <p:spPr>
            <a:xfrm>
              <a:off x="3444239" y="4971619"/>
              <a:ext cx="671540" cy="73292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11829" y="4770882"/>
              <a:ext cx="1155700" cy="1120140"/>
            </a:xfrm>
            <a:custGeom>
              <a:avLst/>
              <a:gdLst/>
              <a:ahLst/>
              <a:cxnLst/>
              <a:rect l="l" t="t" r="r" b="b"/>
              <a:pathLst>
                <a:path w="1155700" h="1120139">
                  <a:moveTo>
                    <a:pt x="0" y="560070"/>
                  </a:moveTo>
                  <a:lnTo>
                    <a:pt x="2119" y="511737"/>
                  </a:lnTo>
                  <a:lnTo>
                    <a:pt x="8364" y="464547"/>
                  </a:lnTo>
                  <a:lnTo>
                    <a:pt x="18559" y="418669"/>
                  </a:lnTo>
                  <a:lnTo>
                    <a:pt x="32532" y="374270"/>
                  </a:lnTo>
                  <a:lnTo>
                    <a:pt x="50109" y="331518"/>
                  </a:lnTo>
                  <a:lnTo>
                    <a:pt x="71117" y="290581"/>
                  </a:lnTo>
                  <a:lnTo>
                    <a:pt x="95383" y="251627"/>
                  </a:lnTo>
                  <a:lnTo>
                    <a:pt x="122734" y="214824"/>
                  </a:lnTo>
                  <a:lnTo>
                    <a:pt x="152995" y="180340"/>
                  </a:lnTo>
                  <a:lnTo>
                    <a:pt x="185995" y="148343"/>
                  </a:lnTo>
                  <a:lnTo>
                    <a:pt x="221559" y="119001"/>
                  </a:lnTo>
                  <a:lnTo>
                    <a:pt x="259514" y="92482"/>
                  </a:lnTo>
                  <a:lnTo>
                    <a:pt x="299687" y="68953"/>
                  </a:lnTo>
                  <a:lnTo>
                    <a:pt x="341904" y="48584"/>
                  </a:lnTo>
                  <a:lnTo>
                    <a:pt x="385993" y="31542"/>
                  </a:lnTo>
                  <a:lnTo>
                    <a:pt x="431780" y="17994"/>
                  </a:lnTo>
                  <a:lnTo>
                    <a:pt x="479092" y="8109"/>
                  </a:lnTo>
                  <a:lnTo>
                    <a:pt x="527755" y="2055"/>
                  </a:lnTo>
                  <a:lnTo>
                    <a:pt x="577595" y="0"/>
                  </a:lnTo>
                  <a:lnTo>
                    <a:pt x="627436" y="2055"/>
                  </a:lnTo>
                  <a:lnTo>
                    <a:pt x="676099" y="8109"/>
                  </a:lnTo>
                  <a:lnTo>
                    <a:pt x="723411" y="17994"/>
                  </a:lnTo>
                  <a:lnTo>
                    <a:pt x="769198" y="31542"/>
                  </a:lnTo>
                  <a:lnTo>
                    <a:pt x="813287" y="48584"/>
                  </a:lnTo>
                  <a:lnTo>
                    <a:pt x="855504" y="68953"/>
                  </a:lnTo>
                  <a:lnTo>
                    <a:pt x="895677" y="92482"/>
                  </a:lnTo>
                  <a:lnTo>
                    <a:pt x="933632" y="119001"/>
                  </a:lnTo>
                  <a:lnTo>
                    <a:pt x="969196" y="148343"/>
                  </a:lnTo>
                  <a:lnTo>
                    <a:pt x="1002196" y="180340"/>
                  </a:lnTo>
                  <a:lnTo>
                    <a:pt x="1032457" y="214824"/>
                  </a:lnTo>
                  <a:lnTo>
                    <a:pt x="1059808" y="251627"/>
                  </a:lnTo>
                  <a:lnTo>
                    <a:pt x="1084074" y="290581"/>
                  </a:lnTo>
                  <a:lnTo>
                    <a:pt x="1105082" y="331518"/>
                  </a:lnTo>
                  <a:lnTo>
                    <a:pt x="1122659" y="374270"/>
                  </a:lnTo>
                  <a:lnTo>
                    <a:pt x="1136632" y="418669"/>
                  </a:lnTo>
                  <a:lnTo>
                    <a:pt x="1146827" y="464547"/>
                  </a:lnTo>
                  <a:lnTo>
                    <a:pt x="1153072" y="511737"/>
                  </a:lnTo>
                  <a:lnTo>
                    <a:pt x="1155192" y="560070"/>
                  </a:lnTo>
                  <a:lnTo>
                    <a:pt x="1153072" y="608395"/>
                  </a:lnTo>
                  <a:lnTo>
                    <a:pt x="1146827" y="655579"/>
                  </a:lnTo>
                  <a:lnTo>
                    <a:pt x="1136632" y="701453"/>
                  </a:lnTo>
                  <a:lnTo>
                    <a:pt x="1122659" y="745849"/>
                  </a:lnTo>
                  <a:lnTo>
                    <a:pt x="1105082" y="788599"/>
                  </a:lnTo>
                  <a:lnTo>
                    <a:pt x="1084074" y="829536"/>
                  </a:lnTo>
                  <a:lnTo>
                    <a:pt x="1059808" y="868490"/>
                  </a:lnTo>
                  <a:lnTo>
                    <a:pt x="1032457" y="905294"/>
                  </a:lnTo>
                  <a:lnTo>
                    <a:pt x="1002196" y="939779"/>
                  </a:lnTo>
                  <a:lnTo>
                    <a:pt x="969196" y="971778"/>
                  </a:lnTo>
                  <a:lnTo>
                    <a:pt x="933632" y="1001123"/>
                  </a:lnTo>
                  <a:lnTo>
                    <a:pt x="895677" y="1027644"/>
                  </a:lnTo>
                  <a:lnTo>
                    <a:pt x="855504" y="1051175"/>
                  </a:lnTo>
                  <a:lnTo>
                    <a:pt x="813287" y="1071547"/>
                  </a:lnTo>
                  <a:lnTo>
                    <a:pt x="769198" y="1088592"/>
                  </a:lnTo>
                  <a:lnTo>
                    <a:pt x="723411" y="1102142"/>
                  </a:lnTo>
                  <a:lnTo>
                    <a:pt x="676099" y="1112029"/>
                  </a:lnTo>
                  <a:lnTo>
                    <a:pt x="627436" y="1118084"/>
                  </a:lnTo>
                  <a:lnTo>
                    <a:pt x="577595" y="1120140"/>
                  </a:lnTo>
                  <a:lnTo>
                    <a:pt x="527755" y="1118084"/>
                  </a:lnTo>
                  <a:lnTo>
                    <a:pt x="479092" y="1112029"/>
                  </a:lnTo>
                  <a:lnTo>
                    <a:pt x="431780" y="1102142"/>
                  </a:lnTo>
                  <a:lnTo>
                    <a:pt x="385993" y="1088592"/>
                  </a:lnTo>
                  <a:lnTo>
                    <a:pt x="341904" y="1071547"/>
                  </a:lnTo>
                  <a:lnTo>
                    <a:pt x="299687" y="1051175"/>
                  </a:lnTo>
                  <a:lnTo>
                    <a:pt x="259514" y="1027644"/>
                  </a:lnTo>
                  <a:lnTo>
                    <a:pt x="221559" y="1001123"/>
                  </a:lnTo>
                  <a:lnTo>
                    <a:pt x="185995" y="971778"/>
                  </a:lnTo>
                  <a:lnTo>
                    <a:pt x="152995" y="939779"/>
                  </a:lnTo>
                  <a:lnTo>
                    <a:pt x="122734" y="905294"/>
                  </a:lnTo>
                  <a:lnTo>
                    <a:pt x="95383" y="868490"/>
                  </a:lnTo>
                  <a:lnTo>
                    <a:pt x="71117" y="829536"/>
                  </a:lnTo>
                  <a:lnTo>
                    <a:pt x="50109" y="788599"/>
                  </a:lnTo>
                  <a:lnTo>
                    <a:pt x="32532" y="745849"/>
                  </a:lnTo>
                  <a:lnTo>
                    <a:pt x="18559" y="701453"/>
                  </a:lnTo>
                  <a:lnTo>
                    <a:pt x="8364" y="655579"/>
                  </a:lnTo>
                  <a:lnTo>
                    <a:pt x="2119" y="608395"/>
                  </a:lnTo>
                  <a:lnTo>
                    <a:pt x="0" y="560070"/>
                  </a:lnTo>
                  <a:close/>
                </a:path>
              </a:pathLst>
            </a:custGeom>
            <a:ln w="19812">
              <a:solidFill>
                <a:srgbClr val="006E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352800" y="2583179"/>
            <a:ext cx="1176655" cy="1140460"/>
            <a:chOff x="3352800" y="2583179"/>
            <a:chExt cx="1176655" cy="1140460"/>
          </a:xfrm>
        </p:grpSpPr>
        <p:sp>
          <p:nvSpPr>
            <p:cNvPr id="8" name="object 8"/>
            <p:cNvSpPr/>
            <p:nvPr/>
          </p:nvSpPr>
          <p:spPr>
            <a:xfrm>
              <a:off x="3648456" y="2784389"/>
              <a:ext cx="582168" cy="7360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62705" y="2593085"/>
              <a:ext cx="1156970" cy="1120140"/>
            </a:xfrm>
            <a:custGeom>
              <a:avLst/>
              <a:gdLst/>
              <a:ahLst/>
              <a:cxnLst/>
              <a:rect l="l" t="t" r="r" b="b"/>
              <a:pathLst>
                <a:path w="1156970" h="1120139">
                  <a:moveTo>
                    <a:pt x="0" y="560069"/>
                  </a:moveTo>
                  <a:lnTo>
                    <a:pt x="2123" y="511737"/>
                  </a:lnTo>
                  <a:lnTo>
                    <a:pt x="8376" y="464547"/>
                  </a:lnTo>
                  <a:lnTo>
                    <a:pt x="18586" y="418669"/>
                  </a:lnTo>
                  <a:lnTo>
                    <a:pt x="32579" y="374270"/>
                  </a:lnTo>
                  <a:lnTo>
                    <a:pt x="50181" y="331518"/>
                  </a:lnTo>
                  <a:lnTo>
                    <a:pt x="71219" y="290581"/>
                  </a:lnTo>
                  <a:lnTo>
                    <a:pt x="95519" y="251627"/>
                  </a:lnTo>
                  <a:lnTo>
                    <a:pt x="122908" y="214824"/>
                  </a:lnTo>
                  <a:lnTo>
                    <a:pt x="153211" y="180340"/>
                  </a:lnTo>
                  <a:lnTo>
                    <a:pt x="186256" y="148343"/>
                  </a:lnTo>
                  <a:lnTo>
                    <a:pt x="221868" y="119001"/>
                  </a:lnTo>
                  <a:lnTo>
                    <a:pt x="259874" y="92482"/>
                  </a:lnTo>
                  <a:lnTo>
                    <a:pt x="300100" y="68953"/>
                  </a:lnTo>
                  <a:lnTo>
                    <a:pt x="342372" y="48584"/>
                  </a:lnTo>
                  <a:lnTo>
                    <a:pt x="386518" y="31542"/>
                  </a:lnTo>
                  <a:lnTo>
                    <a:pt x="432363" y="17994"/>
                  </a:lnTo>
                  <a:lnTo>
                    <a:pt x="479734" y="8109"/>
                  </a:lnTo>
                  <a:lnTo>
                    <a:pt x="528456" y="2055"/>
                  </a:lnTo>
                  <a:lnTo>
                    <a:pt x="578358" y="0"/>
                  </a:lnTo>
                  <a:lnTo>
                    <a:pt x="628259" y="2055"/>
                  </a:lnTo>
                  <a:lnTo>
                    <a:pt x="676981" y="8109"/>
                  </a:lnTo>
                  <a:lnTo>
                    <a:pt x="724352" y="17994"/>
                  </a:lnTo>
                  <a:lnTo>
                    <a:pt x="770197" y="31542"/>
                  </a:lnTo>
                  <a:lnTo>
                    <a:pt x="814343" y="48584"/>
                  </a:lnTo>
                  <a:lnTo>
                    <a:pt x="856615" y="68953"/>
                  </a:lnTo>
                  <a:lnTo>
                    <a:pt x="896841" y="92482"/>
                  </a:lnTo>
                  <a:lnTo>
                    <a:pt x="934847" y="119001"/>
                  </a:lnTo>
                  <a:lnTo>
                    <a:pt x="970459" y="148343"/>
                  </a:lnTo>
                  <a:lnTo>
                    <a:pt x="1003504" y="180340"/>
                  </a:lnTo>
                  <a:lnTo>
                    <a:pt x="1033807" y="214824"/>
                  </a:lnTo>
                  <a:lnTo>
                    <a:pt x="1061196" y="251627"/>
                  </a:lnTo>
                  <a:lnTo>
                    <a:pt x="1085496" y="290581"/>
                  </a:lnTo>
                  <a:lnTo>
                    <a:pt x="1106534" y="331518"/>
                  </a:lnTo>
                  <a:lnTo>
                    <a:pt x="1124136" y="374270"/>
                  </a:lnTo>
                  <a:lnTo>
                    <a:pt x="1138129" y="418669"/>
                  </a:lnTo>
                  <a:lnTo>
                    <a:pt x="1148339" y="464547"/>
                  </a:lnTo>
                  <a:lnTo>
                    <a:pt x="1154592" y="511737"/>
                  </a:lnTo>
                  <a:lnTo>
                    <a:pt x="1156716" y="560069"/>
                  </a:lnTo>
                  <a:lnTo>
                    <a:pt x="1154592" y="608402"/>
                  </a:lnTo>
                  <a:lnTo>
                    <a:pt x="1148339" y="655592"/>
                  </a:lnTo>
                  <a:lnTo>
                    <a:pt x="1138129" y="701470"/>
                  </a:lnTo>
                  <a:lnTo>
                    <a:pt x="1124136" y="745869"/>
                  </a:lnTo>
                  <a:lnTo>
                    <a:pt x="1106534" y="788621"/>
                  </a:lnTo>
                  <a:lnTo>
                    <a:pt x="1085496" y="829558"/>
                  </a:lnTo>
                  <a:lnTo>
                    <a:pt x="1061196" y="868512"/>
                  </a:lnTo>
                  <a:lnTo>
                    <a:pt x="1033807" y="905315"/>
                  </a:lnTo>
                  <a:lnTo>
                    <a:pt x="1003504" y="939799"/>
                  </a:lnTo>
                  <a:lnTo>
                    <a:pt x="970459" y="971796"/>
                  </a:lnTo>
                  <a:lnTo>
                    <a:pt x="934847" y="1001138"/>
                  </a:lnTo>
                  <a:lnTo>
                    <a:pt x="896841" y="1027657"/>
                  </a:lnTo>
                  <a:lnTo>
                    <a:pt x="856615" y="1051186"/>
                  </a:lnTo>
                  <a:lnTo>
                    <a:pt x="814343" y="1071555"/>
                  </a:lnTo>
                  <a:lnTo>
                    <a:pt x="770197" y="1088597"/>
                  </a:lnTo>
                  <a:lnTo>
                    <a:pt x="724352" y="1102145"/>
                  </a:lnTo>
                  <a:lnTo>
                    <a:pt x="676981" y="1112030"/>
                  </a:lnTo>
                  <a:lnTo>
                    <a:pt x="628259" y="1118084"/>
                  </a:lnTo>
                  <a:lnTo>
                    <a:pt x="578358" y="1120139"/>
                  </a:lnTo>
                  <a:lnTo>
                    <a:pt x="528456" y="1118084"/>
                  </a:lnTo>
                  <a:lnTo>
                    <a:pt x="479734" y="1112030"/>
                  </a:lnTo>
                  <a:lnTo>
                    <a:pt x="432363" y="1102145"/>
                  </a:lnTo>
                  <a:lnTo>
                    <a:pt x="386518" y="1088597"/>
                  </a:lnTo>
                  <a:lnTo>
                    <a:pt x="342372" y="1071555"/>
                  </a:lnTo>
                  <a:lnTo>
                    <a:pt x="300100" y="1051186"/>
                  </a:lnTo>
                  <a:lnTo>
                    <a:pt x="259874" y="1027657"/>
                  </a:lnTo>
                  <a:lnTo>
                    <a:pt x="221868" y="1001138"/>
                  </a:lnTo>
                  <a:lnTo>
                    <a:pt x="186256" y="971796"/>
                  </a:lnTo>
                  <a:lnTo>
                    <a:pt x="153211" y="939799"/>
                  </a:lnTo>
                  <a:lnTo>
                    <a:pt x="122908" y="905315"/>
                  </a:lnTo>
                  <a:lnTo>
                    <a:pt x="95519" y="868512"/>
                  </a:lnTo>
                  <a:lnTo>
                    <a:pt x="71219" y="829558"/>
                  </a:lnTo>
                  <a:lnTo>
                    <a:pt x="50181" y="788621"/>
                  </a:lnTo>
                  <a:lnTo>
                    <a:pt x="32579" y="745869"/>
                  </a:lnTo>
                  <a:lnTo>
                    <a:pt x="18586" y="701470"/>
                  </a:lnTo>
                  <a:lnTo>
                    <a:pt x="8376" y="655592"/>
                  </a:lnTo>
                  <a:lnTo>
                    <a:pt x="2123" y="608402"/>
                  </a:lnTo>
                  <a:lnTo>
                    <a:pt x="0" y="560069"/>
                  </a:lnTo>
                  <a:close/>
                </a:path>
              </a:pathLst>
            </a:custGeom>
            <a:ln w="19812">
              <a:solidFill>
                <a:srgbClr val="006E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814322" y="5177790"/>
            <a:ext cx="8883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Energy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29170" y="2779902"/>
            <a:ext cx="112776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Financ</a:t>
            </a:r>
            <a:r>
              <a:rPr sz="2000" b="1" spc="-10" dirty="0">
                <a:solidFill>
                  <a:srgbClr val="006E44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al</a:t>
            </a:r>
            <a:endParaRPr sz="200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</a:pPr>
            <a:r>
              <a:rPr sz="2000" b="1" spc="-5" dirty="0">
                <a:solidFill>
                  <a:srgbClr val="006E44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459723" y="2538983"/>
            <a:ext cx="1176655" cy="1140460"/>
            <a:chOff x="8459723" y="2538983"/>
            <a:chExt cx="1176655" cy="1140460"/>
          </a:xfrm>
        </p:grpSpPr>
        <p:sp>
          <p:nvSpPr>
            <p:cNvPr id="13" name="object 13"/>
            <p:cNvSpPr/>
            <p:nvPr/>
          </p:nvSpPr>
          <p:spPr>
            <a:xfrm>
              <a:off x="8469629" y="2548889"/>
              <a:ext cx="1156970" cy="1120140"/>
            </a:xfrm>
            <a:custGeom>
              <a:avLst/>
              <a:gdLst/>
              <a:ahLst/>
              <a:cxnLst/>
              <a:rect l="l" t="t" r="r" b="b"/>
              <a:pathLst>
                <a:path w="1156970" h="1120139">
                  <a:moveTo>
                    <a:pt x="0" y="560070"/>
                  </a:moveTo>
                  <a:lnTo>
                    <a:pt x="2123" y="511737"/>
                  </a:lnTo>
                  <a:lnTo>
                    <a:pt x="8376" y="464547"/>
                  </a:lnTo>
                  <a:lnTo>
                    <a:pt x="18586" y="418669"/>
                  </a:lnTo>
                  <a:lnTo>
                    <a:pt x="32579" y="374270"/>
                  </a:lnTo>
                  <a:lnTo>
                    <a:pt x="50181" y="331518"/>
                  </a:lnTo>
                  <a:lnTo>
                    <a:pt x="71219" y="290581"/>
                  </a:lnTo>
                  <a:lnTo>
                    <a:pt x="95519" y="251627"/>
                  </a:lnTo>
                  <a:lnTo>
                    <a:pt x="122908" y="214824"/>
                  </a:lnTo>
                  <a:lnTo>
                    <a:pt x="153211" y="180340"/>
                  </a:lnTo>
                  <a:lnTo>
                    <a:pt x="186256" y="148343"/>
                  </a:lnTo>
                  <a:lnTo>
                    <a:pt x="221868" y="119001"/>
                  </a:lnTo>
                  <a:lnTo>
                    <a:pt x="259874" y="92482"/>
                  </a:lnTo>
                  <a:lnTo>
                    <a:pt x="300100" y="68953"/>
                  </a:lnTo>
                  <a:lnTo>
                    <a:pt x="342372" y="48584"/>
                  </a:lnTo>
                  <a:lnTo>
                    <a:pt x="386518" y="31542"/>
                  </a:lnTo>
                  <a:lnTo>
                    <a:pt x="432363" y="17994"/>
                  </a:lnTo>
                  <a:lnTo>
                    <a:pt x="479734" y="8109"/>
                  </a:lnTo>
                  <a:lnTo>
                    <a:pt x="528456" y="2055"/>
                  </a:lnTo>
                  <a:lnTo>
                    <a:pt x="578358" y="0"/>
                  </a:lnTo>
                  <a:lnTo>
                    <a:pt x="628259" y="2055"/>
                  </a:lnTo>
                  <a:lnTo>
                    <a:pt x="676981" y="8109"/>
                  </a:lnTo>
                  <a:lnTo>
                    <a:pt x="724352" y="17994"/>
                  </a:lnTo>
                  <a:lnTo>
                    <a:pt x="770197" y="31542"/>
                  </a:lnTo>
                  <a:lnTo>
                    <a:pt x="814343" y="48584"/>
                  </a:lnTo>
                  <a:lnTo>
                    <a:pt x="856615" y="68953"/>
                  </a:lnTo>
                  <a:lnTo>
                    <a:pt x="896841" y="92482"/>
                  </a:lnTo>
                  <a:lnTo>
                    <a:pt x="934847" y="119001"/>
                  </a:lnTo>
                  <a:lnTo>
                    <a:pt x="970459" y="148343"/>
                  </a:lnTo>
                  <a:lnTo>
                    <a:pt x="1003504" y="180340"/>
                  </a:lnTo>
                  <a:lnTo>
                    <a:pt x="1033807" y="214824"/>
                  </a:lnTo>
                  <a:lnTo>
                    <a:pt x="1061196" y="251627"/>
                  </a:lnTo>
                  <a:lnTo>
                    <a:pt x="1085496" y="290581"/>
                  </a:lnTo>
                  <a:lnTo>
                    <a:pt x="1106534" y="331518"/>
                  </a:lnTo>
                  <a:lnTo>
                    <a:pt x="1124136" y="374270"/>
                  </a:lnTo>
                  <a:lnTo>
                    <a:pt x="1138129" y="418669"/>
                  </a:lnTo>
                  <a:lnTo>
                    <a:pt x="1148339" y="464547"/>
                  </a:lnTo>
                  <a:lnTo>
                    <a:pt x="1154592" y="511737"/>
                  </a:lnTo>
                  <a:lnTo>
                    <a:pt x="1156716" y="560070"/>
                  </a:lnTo>
                  <a:lnTo>
                    <a:pt x="1154592" y="608402"/>
                  </a:lnTo>
                  <a:lnTo>
                    <a:pt x="1148339" y="655592"/>
                  </a:lnTo>
                  <a:lnTo>
                    <a:pt x="1138129" y="701470"/>
                  </a:lnTo>
                  <a:lnTo>
                    <a:pt x="1124136" y="745869"/>
                  </a:lnTo>
                  <a:lnTo>
                    <a:pt x="1106534" y="788621"/>
                  </a:lnTo>
                  <a:lnTo>
                    <a:pt x="1085496" y="829558"/>
                  </a:lnTo>
                  <a:lnTo>
                    <a:pt x="1061196" y="868512"/>
                  </a:lnTo>
                  <a:lnTo>
                    <a:pt x="1033807" y="905315"/>
                  </a:lnTo>
                  <a:lnTo>
                    <a:pt x="1003504" y="939799"/>
                  </a:lnTo>
                  <a:lnTo>
                    <a:pt x="970459" y="971796"/>
                  </a:lnTo>
                  <a:lnTo>
                    <a:pt x="934847" y="1001138"/>
                  </a:lnTo>
                  <a:lnTo>
                    <a:pt x="896841" y="1027657"/>
                  </a:lnTo>
                  <a:lnTo>
                    <a:pt x="856615" y="1051186"/>
                  </a:lnTo>
                  <a:lnTo>
                    <a:pt x="814343" y="1071555"/>
                  </a:lnTo>
                  <a:lnTo>
                    <a:pt x="770197" y="1088597"/>
                  </a:lnTo>
                  <a:lnTo>
                    <a:pt x="724352" y="1102145"/>
                  </a:lnTo>
                  <a:lnTo>
                    <a:pt x="676981" y="1112030"/>
                  </a:lnTo>
                  <a:lnTo>
                    <a:pt x="628259" y="1118084"/>
                  </a:lnTo>
                  <a:lnTo>
                    <a:pt x="578358" y="1120140"/>
                  </a:lnTo>
                  <a:lnTo>
                    <a:pt x="528456" y="1118084"/>
                  </a:lnTo>
                  <a:lnTo>
                    <a:pt x="479734" y="1112030"/>
                  </a:lnTo>
                  <a:lnTo>
                    <a:pt x="432363" y="1102145"/>
                  </a:lnTo>
                  <a:lnTo>
                    <a:pt x="386518" y="1088597"/>
                  </a:lnTo>
                  <a:lnTo>
                    <a:pt x="342372" y="1071555"/>
                  </a:lnTo>
                  <a:lnTo>
                    <a:pt x="300100" y="1051186"/>
                  </a:lnTo>
                  <a:lnTo>
                    <a:pt x="259874" y="1027657"/>
                  </a:lnTo>
                  <a:lnTo>
                    <a:pt x="221868" y="1001138"/>
                  </a:lnTo>
                  <a:lnTo>
                    <a:pt x="186256" y="971796"/>
                  </a:lnTo>
                  <a:lnTo>
                    <a:pt x="153211" y="939799"/>
                  </a:lnTo>
                  <a:lnTo>
                    <a:pt x="122908" y="905315"/>
                  </a:lnTo>
                  <a:lnTo>
                    <a:pt x="95519" y="868512"/>
                  </a:lnTo>
                  <a:lnTo>
                    <a:pt x="71219" y="829558"/>
                  </a:lnTo>
                  <a:lnTo>
                    <a:pt x="50181" y="788621"/>
                  </a:lnTo>
                  <a:lnTo>
                    <a:pt x="32579" y="745869"/>
                  </a:lnTo>
                  <a:lnTo>
                    <a:pt x="18586" y="701470"/>
                  </a:lnTo>
                  <a:lnTo>
                    <a:pt x="8376" y="655592"/>
                  </a:lnTo>
                  <a:lnTo>
                    <a:pt x="2123" y="608402"/>
                  </a:lnTo>
                  <a:lnTo>
                    <a:pt x="0" y="560070"/>
                  </a:lnTo>
                  <a:close/>
                </a:path>
              </a:pathLst>
            </a:custGeom>
            <a:ln w="19812">
              <a:solidFill>
                <a:srgbClr val="006E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712792" y="2741729"/>
              <a:ext cx="673458" cy="74353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99184" y="2818892"/>
            <a:ext cx="164973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112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Healthcare</a:t>
            </a:r>
            <a:r>
              <a:rPr sz="2000" b="1" spc="-114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&amp;  Life</a:t>
            </a:r>
            <a:r>
              <a:rPr sz="2000" b="1" spc="-100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Sciences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8566" y="1496695"/>
            <a:ext cx="96881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8EDD64"/>
                </a:solidFill>
                <a:latin typeface="Arial"/>
                <a:cs typeface="Arial"/>
              </a:rPr>
              <a:t>“Finance themed” </a:t>
            </a:r>
            <a:r>
              <a:rPr sz="2000" b="1" i="1" dirty="0">
                <a:solidFill>
                  <a:srgbClr val="006E44"/>
                </a:solidFill>
                <a:latin typeface="Arial"/>
                <a:cs typeface="Arial"/>
              </a:rPr>
              <a:t>event comprising </a:t>
            </a:r>
            <a:r>
              <a:rPr lang="en-US" sz="2000" b="1" i="1" dirty="0">
                <a:solidFill>
                  <a:srgbClr val="006E44"/>
                </a:solidFill>
                <a:latin typeface="Arial"/>
                <a:cs typeface="Arial"/>
              </a:rPr>
              <a:t>C-level</a:t>
            </a:r>
            <a:r>
              <a:rPr sz="2000" b="1" i="1" dirty="0">
                <a:solidFill>
                  <a:srgbClr val="006E44"/>
                </a:solidFill>
                <a:latin typeface="Arial"/>
                <a:cs typeface="Arial"/>
              </a:rPr>
              <a:t> players</a:t>
            </a:r>
            <a:r>
              <a:rPr lang="en-US" sz="2000" b="1" i="1" dirty="0">
                <a:solidFill>
                  <a:srgbClr val="006E44"/>
                </a:solidFill>
                <a:latin typeface="Arial"/>
                <a:cs typeface="Arial"/>
              </a:rPr>
              <a:t>, with main </a:t>
            </a:r>
            <a:r>
              <a:rPr sz="2000" b="1" i="1" dirty="0">
                <a:solidFill>
                  <a:srgbClr val="006E44"/>
                </a:solidFill>
                <a:latin typeface="Arial"/>
                <a:cs typeface="Arial"/>
              </a:rPr>
              <a:t>focus</a:t>
            </a:r>
            <a:r>
              <a:rPr lang="en-US" sz="2000" b="1" i="1" dirty="0">
                <a:solidFill>
                  <a:srgbClr val="006E44"/>
                </a:solidFill>
                <a:latin typeface="Arial"/>
                <a:cs typeface="Arial"/>
              </a:rPr>
              <a:t> on 4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solidFill>
                  <a:srgbClr val="006E44"/>
                </a:solidFill>
                <a:latin typeface="Arial"/>
                <a:cs typeface="Arial"/>
              </a:rPr>
              <a:t>key</a:t>
            </a:r>
            <a:r>
              <a:rPr sz="2000" b="1" i="1" spc="-50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lang="en-US" sz="2000" b="1" i="1" spc="-50" dirty="0">
                <a:solidFill>
                  <a:srgbClr val="006E44"/>
                </a:solidFill>
                <a:latin typeface="Arial"/>
                <a:cs typeface="Arial"/>
              </a:rPr>
              <a:t>economic </a:t>
            </a:r>
            <a:r>
              <a:rPr sz="2000" b="1" i="1" dirty="0">
                <a:solidFill>
                  <a:srgbClr val="006E44"/>
                </a:solidFill>
                <a:latin typeface="Arial"/>
                <a:cs typeface="Arial"/>
              </a:rPr>
              <a:t>sectors: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4203" y="5131384"/>
            <a:ext cx="13696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Real</a:t>
            </a:r>
            <a:r>
              <a:rPr sz="2000" b="1" spc="-75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6E44"/>
                </a:solidFill>
                <a:latin typeface="Arial"/>
                <a:cs typeface="Arial"/>
              </a:rPr>
              <a:t>estate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459723" y="4760976"/>
            <a:ext cx="1176655" cy="1140460"/>
            <a:chOff x="8459723" y="4760976"/>
            <a:chExt cx="1176655" cy="1140460"/>
          </a:xfrm>
        </p:grpSpPr>
        <p:sp>
          <p:nvSpPr>
            <p:cNvPr id="19" name="object 19"/>
            <p:cNvSpPr/>
            <p:nvPr/>
          </p:nvSpPr>
          <p:spPr>
            <a:xfrm>
              <a:off x="8469629" y="4770882"/>
              <a:ext cx="1156970" cy="1120140"/>
            </a:xfrm>
            <a:custGeom>
              <a:avLst/>
              <a:gdLst/>
              <a:ahLst/>
              <a:cxnLst/>
              <a:rect l="l" t="t" r="r" b="b"/>
              <a:pathLst>
                <a:path w="1156970" h="1120139">
                  <a:moveTo>
                    <a:pt x="0" y="560070"/>
                  </a:moveTo>
                  <a:lnTo>
                    <a:pt x="2123" y="511737"/>
                  </a:lnTo>
                  <a:lnTo>
                    <a:pt x="8376" y="464547"/>
                  </a:lnTo>
                  <a:lnTo>
                    <a:pt x="18586" y="418669"/>
                  </a:lnTo>
                  <a:lnTo>
                    <a:pt x="32579" y="374270"/>
                  </a:lnTo>
                  <a:lnTo>
                    <a:pt x="50181" y="331518"/>
                  </a:lnTo>
                  <a:lnTo>
                    <a:pt x="71219" y="290581"/>
                  </a:lnTo>
                  <a:lnTo>
                    <a:pt x="95519" y="251627"/>
                  </a:lnTo>
                  <a:lnTo>
                    <a:pt x="122908" y="214824"/>
                  </a:lnTo>
                  <a:lnTo>
                    <a:pt x="153211" y="180340"/>
                  </a:lnTo>
                  <a:lnTo>
                    <a:pt x="186256" y="148343"/>
                  </a:lnTo>
                  <a:lnTo>
                    <a:pt x="221868" y="119001"/>
                  </a:lnTo>
                  <a:lnTo>
                    <a:pt x="259874" y="92482"/>
                  </a:lnTo>
                  <a:lnTo>
                    <a:pt x="300100" y="68953"/>
                  </a:lnTo>
                  <a:lnTo>
                    <a:pt x="342372" y="48584"/>
                  </a:lnTo>
                  <a:lnTo>
                    <a:pt x="386518" y="31542"/>
                  </a:lnTo>
                  <a:lnTo>
                    <a:pt x="432363" y="17994"/>
                  </a:lnTo>
                  <a:lnTo>
                    <a:pt x="479734" y="8109"/>
                  </a:lnTo>
                  <a:lnTo>
                    <a:pt x="528456" y="2055"/>
                  </a:lnTo>
                  <a:lnTo>
                    <a:pt x="578358" y="0"/>
                  </a:lnTo>
                  <a:lnTo>
                    <a:pt x="628259" y="2055"/>
                  </a:lnTo>
                  <a:lnTo>
                    <a:pt x="676981" y="8109"/>
                  </a:lnTo>
                  <a:lnTo>
                    <a:pt x="724352" y="17994"/>
                  </a:lnTo>
                  <a:lnTo>
                    <a:pt x="770197" y="31542"/>
                  </a:lnTo>
                  <a:lnTo>
                    <a:pt x="814343" y="48584"/>
                  </a:lnTo>
                  <a:lnTo>
                    <a:pt x="856615" y="68953"/>
                  </a:lnTo>
                  <a:lnTo>
                    <a:pt x="896841" y="92482"/>
                  </a:lnTo>
                  <a:lnTo>
                    <a:pt x="934847" y="119001"/>
                  </a:lnTo>
                  <a:lnTo>
                    <a:pt x="970459" y="148343"/>
                  </a:lnTo>
                  <a:lnTo>
                    <a:pt x="1003504" y="180340"/>
                  </a:lnTo>
                  <a:lnTo>
                    <a:pt x="1033807" y="214824"/>
                  </a:lnTo>
                  <a:lnTo>
                    <a:pt x="1061196" y="251627"/>
                  </a:lnTo>
                  <a:lnTo>
                    <a:pt x="1085496" y="290581"/>
                  </a:lnTo>
                  <a:lnTo>
                    <a:pt x="1106534" y="331518"/>
                  </a:lnTo>
                  <a:lnTo>
                    <a:pt x="1124136" y="374270"/>
                  </a:lnTo>
                  <a:lnTo>
                    <a:pt x="1138129" y="418669"/>
                  </a:lnTo>
                  <a:lnTo>
                    <a:pt x="1148339" y="464547"/>
                  </a:lnTo>
                  <a:lnTo>
                    <a:pt x="1154592" y="511737"/>
                  </a:lnTo>
                  <a:lnTo>
                    <a:pt x="1156716" y="560070"/>
                  </a:lnTo>
                  <a:lnTo>
                    <a:pt x="1154592" y="608395"/>
                  </a:lnTo>
                  <a:lnTo>
                    <a:pt x="1148339" y="655579"/>
                  </a:lnTo>
                  <a:lnTo>
                    <a:pt x="1138129" y="701453"/>
                  </a:lnTo>
                  <a:lnTo>
                    <a:pt x="1124136" y="745849"/>
                  </a:lnTo>
                  <a:lnTo>
                    <a:pt x="1106534" y="788599"/>
                  </a:lnTo>
                  <a:lnTo>
                    <a:pt x="1085496" y="829536"/>
                  </a:lnTo>
                  <a:lnTo>
                    <a:pt x="1061196" y="868490"/>
                  </a:lnTo>
                  <a:lnTo>
                    <a:pt x="1033807" y="905294"/>
                  </a:lnTo>
                  <a:lnTo>
                    <a:pt x="1003504" y="939779"/>
                  </a:lnTo>
                  <a:lnTo>
                    <a:pt x="970459" y="971778"/>
                  </a:lnTo>
                  <a:lnTo>
                    <a:pt x="934847" y="1001123"/>
                  </a:lnTo>
                  <a:lnTo>
                    <a:pt x="896841" y="1027644"/>
                  </a:lnTo>
                  <a:lnTo>
                    <a:pt x="856615" y="1051175"/>
                  </a:lnTo>
                  <a:lnTo>
                    <a:pt x="814343" y="1071547"/>
                  </a:lnTo>
                  <a:lnTo>
                    <a:pt x="770197" y="1088592"/>
                  </a:lnTo>
                  <a:lnTo>
                    <a:pt x="724352" y="1102142"/>
                  </a:lnTo>
                  <a:lnTo>
                    <a:pt x="676981" y="1112029"/>
                  </a:lnTo>
                  <a:lnTo>
                    <a:pt x="628259" y="1118084"/>
                  </a:lnTo>
                  <a:lnTo>
                    <a:pt x="578358" y="1120140"/>
                  </a:lnTo>
                  <a:lnTo>
                    <a:pt x="528456" y="1118084"/>
                  </a:lnTo>
                  <a:lnTo>
                    <a:pt x="479734" y="1112029"/>
                  </a:lnTo>
                  <a:lnTo>
                    <a:pt x="432363" y="1102142"/>
                  </a:lnTo>
                  <a:lnTo>
                    <a:pt x="386518" y="1088592"/>
                  </a:lnTo>
                  <a:lnTo>
                    <a:pt x="342372" y="1071547"/>
                  </a:lnTo>
                  <a:lnTo>
                    <a:pt x="300100" y="1051175"/>
                  </a:lnTo>
                  <a:lnTo>
                    <a:pt x="259874" y="1027644"/>
                  </a:lnTo>
                  <a:lnTo>
                    <a:pt x="221868" y="1001123"/>
                  </a:lnTo>
                  <a:lnTo>
                    <a:pt x="186256" y="971778"/>
                  </a:lnTo>
                  <a:lnTo>
                    <a:pt x="153211" y="939779"/>
                  </a:lnTo>
                  <a:lnTo>
                    <a:pt x="122908" y="905294"/>
                  </a:lnTo>
                  <a:lnTo>
                    <a:pt x="95519" y="868490"/>
                  </a:lnTo>
                  <a:lnTo>
                    <a:pt x="71219" y="829536"/>
                  </a:lnTo>
                  <a:lnTo>
                    <a:pt x="50181" y="788599"/>
                  </a:lnTo>
                  <a:lnTo>
                    <a:pt x="32579" y="745849"/>
                  </a:lnTo>
                  <a:lnTo>
                    <a:pt x="18586" y="701453"/>
                  </a:lnTo>
                  <a:lnTo>
                    <a:pt x="8376" y="655579"/>
                  </a:lnTo>
                  <a:lnTo>
                    <a:pt x="2123" y="608395"/>
                  </a:lnTo>
                  <a:lnTo>
                    <a:pt x="0" y="560070"/>
                  </a:lnTo>
                  <a:close/>
                </a:path>
              </a:pathLst>
            </a:custGeom>
            <a:ln w="19812">
              <a:solidFill>
                <a:srgbClr val="006E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718844" y="4985025"/>
              <a:ext cx="650657" cy="6415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931" y="466166"/>
            <a:ext cx="5993323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6E44"/>
                </a:solidFill>
              </a:rPr>
              <a:t>New </a:t>
            </a:r>
            <a:r>
              <a:rPr sz="3200" spc="-60" dirty="0">
                <a:solidFill>
                  <a:srgbClr val="006E44"/>
                </a:solidFill>
              </a:rPr>
              <a:t>York </a:t>
            </a:r>
            <a:r>
              <a:rPr sz="3200" dirty="0">
                <a:solidFill>
                  <a:srgbClr val="006E44"/>
                </a:solidFill>
              </a:rPr>
              <a:t>ro</a:t>
            </a:r>
            <a:r>
              <a:rPr lang="en-US" sz="3200" dirty="0">
                <a:solidFill>
                  <a:srgbClr val="006E44"/>
                </a:solidFill>
              </a:rPr>
              <a:t>undtable</a:t>
            </a:r>
            <a:r>
              <a:rPr sz="3200" spc="-125" dirty="0">
                <a:solidFill>
                  <a:srgbClr val="006E44"/>
                </a:solidFill>
              </a:rPr>
              <a:t> </a:t>
            </a:r>
            <a:r>
              <a:rPr sz="3200" spc="-5" dirty="0">
                <a:solidFill>
                  <a:srgbClr val="006E44"/>
                </a:solidFill>
              </a:rPr>
              <a:t>plan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06932" y="1070228"/>
            <a:ext cx="1019683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“Finance </a:t>
            </a:r>
            <a:r>
              <a:rPr sz="1800" b="1" spc="-5" dirty="0">
                <a:solidFill>
                  <a:srgbClr val="8EDD64"/>
                </a:solidFill>
                <a:latin typeface="Arial"/>
                <a:cs typeface="Arial"/>
              </a:rPr>
              <a:t>themed” </a:t>
            </a: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roundtable and </a:t>
            </a:r>
            <a:r>
              <a:rPr sz="1800" b="1" spc="-5" dirty="0">
                <a:solidFill>
                  <a:srgbClr val="8EDD64"/>
                </a:solidFill>
                <a:latin typeface="Arial"/>
                <a:cs typeface="Arial"/>
              </a:rPr>
              <a:t>1:1 discussions </a:t>
            </a:r>
            <a:r>
              <a:rPr sz="1800" b="1" spc="5" dirty="0">
                <a:solidFill>
                  <a:srgbClr val="8EDD64"/>
                </a:solidFill>
                <a:latin typeface="Arial"/>
                <a:cs typeface="Arial"/>
              </a:rPr>
              <a:t>with </a:t>
            </a:r>
            <a:r>
              <a:rPr sz="1800" b="1" spc="-5" dirty="0">
                <a:solidFill>
                  <a:srgbClr val="8EDD64"/>
                </a:solidFill>
                <a:latin typeface="Arial"/>
                <a:cs typeface="Arial"/>
              </a:rPr>
              <a:t>key players </a:t>
            </a: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in the financial </a:t>
            </a:r>
            <a:r>
              <a:rPr sz="1800" b="1" spc="-5" dirty="0">
                <a:solidFill>
                  <a:srgbClr val="8EDD64"/>
                </a:solidFill>
                <a:latin typeface="Arial"/>
                <a:cs typeface="Arial"/>
              </a:rPr>
              <a:t>sector </a:t>
            </a: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and  </a:t>
            </a:r>
            <a:r>
              <a:rPr sz="1800" b="1" spc="-5" dirty="0">
                <a:solidFill>
                  <a:srgbClr val="8EDD64"/>
                </a:solidFill>
                <a:latin typeface="Arial"/>
                <a:cs typeface="Arial"/>
              </a:rPr>
              <a:t>select </a:t>
            </a: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industry</a:t>
            </a:r>
            <a:r>
              <a:rPr sz="1800" b="1" spc="-10" dirty="0">
                <a:solidFill>
                  <a:srgbClr val="8EDD6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8EDD64"/>
                </a:solidFill>
                <a:latin typeface="Arial"/>
                <a:cs typeface="Arial"/>
              </a:rPr>
              <a:t>participants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1499" y="2116073"/>
            <a:ext cx="1601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00A6BD"/>
                </a:solidFill>
                <a:latin typeface="Arial"/>
                <a:cs typeface="Arial"/>
              </a:rPr>
              <a:t>ROUNDTABLE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1009" y="2037695"/>
            <a:ext cx="352425" cy="398145"/>
            <a:chOff x="541009" y="2037695"/>
            <a:chExt cx="352425" cy="398145"/>
          </a:xfrm>
        </p:grpSpPr>
        <p:sp>
          <p:nvSpPr>
            <p:cNvPr id="6" name="object 6"/>
            <p:cNvSpPr/>
            <p:nvPr/>
          </p:nvSpPr>
          <p:spPr>
            <a:xfrm>
              <a:off x="541009" y="2131348"/>
              <a:ext cx="186690" cy="212090"/>
            </a:xfrm>
            <a:custGeom>
              <a:avLst/>
              <a:gdLst/>
              <a:ahLst/>
              <a:cxnLst/>
              <a:rect l="l" t="t" r="r" b="b"/>
              <a:pathLst>
                <a:path w="186690" h="212089">
                  <a:moveTo>
                    <a:pt x="0" y="211938"/>
                  </a:moveTo>
                  <a:lnTo>
                    <a:pt x="186414" y="105968"/>
                  </a:lnTo>
                  <a:lnTo>
                    <a:pt x="0" y="0"/>
                  </a:lnTo>
                  <a:lnTo>
                    <a:pt x="0" y="211938"/>
                  </a:lnTo>
                  <a:close/>
                </a:path>
              </a:pathLst>
            </a:custGeom>
            <a:solidFill>
              <a:srgbClr val="006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1009" y="2037695"/>
              <a:ext cx="352425" cy="398145"/>
            </a:xfrm>
            <a:custGeom>
              <a:avLst/>
              <a:gdLst/>
              <a:ahLst/>
              <a:cxnLst/>
              <a:rect l="l" t="t" r="r" b="b"/>
              <a:pathLst>
                <a:path w="352425" h="398144">
                  <a:moveTo>
                    <a:pt x="0" y="397654"/>
                  </a:moveTo>
                  <a:lnTo>
                    <a:pt x="2051" y="397654"/>
                  </a:lnTo>
                  <a:lnTo>
                    <a:pt x="352054" y="199622"/>
                  </a:lnTo>
                  <a:lnTo>
                    <a:pt x="0" y="0"/>
                  </a:lnTo>
                  <a:lnTo>
                    <a:pt x="0" y="102666"/>
                  </a:lnTo>
                  <a:lnTo>
                    <a:pt x="171120" y="199622"/>
                  </a:lnTo>
                  <a:lnTo>
                    <a:pt x="0" y="296578"/>
                  </a:lnTo>
                  <a:lnTo>
                    <a:pt x="0" y="397654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94766" y="2723452"/>
            <a:ext cx="2075814" cy="139954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400" b="1" dirty="0">
                <a:solidFill>
                  <a:srgbClr val="585858"/>
                </a:solidFill>
                <a:latin typeface="Arial"/>
                <a:cs typeface="Arial"/>
              </a:rPr>
              <a:t>Presentation:</a:t>
            </a:r>
            <a:endParaRPr sz="1400">
              <a:latin typeface="Arial"/>
              <a:cs typeface="Arial"/>
            </a:endParaRPr>
          </a:p>
          <a:p>
            <a:pPr marL="184785" marR="433705" indent="-172720">
              <a:lnSpc>
                <a:spcPct val="100000"/>
              </a:lnSpc>
              <a:spcBef>
                <a:spcPts val="810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Invest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Saudi</a:t>
            </a:r>
            <a:r>
              <a:rPr sz="14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value 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proposition</a:t>
            </a:r>
            <a:endParaRPr sz="14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spcBef>
                <a:spcPts val="800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Select case studies of  recent “success</a:t>
            </a:r>
            <a:r>
              <a:rPr sz="1400" spc="-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stories”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513565" y="2037695"/>
            <a:ext cx="352425" cy="398145"/>
            <a:chOff x="6513565" y="2037695"/>
            <a:chExt cx="352425" cy="398145"/>
          </a:xfrm>
        </p:grpSpPr>
        <p:sp>
          <p:nvSpPr>
            <p:cNvPr id="10" name="object 10"/>
            <p:cNvSpPr/>
            <p:nvPr/>
          </p:nvSpPr>
          <p:spPr>
            <a:xfrm>
              <a:off x="6513565" y="2131348"/>
              <a:ext cx="186690" cy="212090"/>
            </a:xfrm>
            <a:custGeom>
              <a:avLst/>
              <a:gdLst/>
              <a:ahLst/>
              <a:cxnLst/>
              <a:rect l="l" t="t" r="r" b="b"/>
              <a:pathLst>
                <a:path w="186690" h="212089">
                  <a:moveTo>
                    <a:pt x="0" y="211937"/>
                  </a:moveTo>
                  <a:lnTo>
                    <a:pt x="186414" y="105968"/>
                  </a:lnTo>
                  <a:lnTo>
                    <a:pt x="0" y="0"/>
                  </a:lnTo>
                  <a:lnTo>
                    <a:pt x="0" y="211937"/>
                  </a:lnTo>
                  <a:close/>
                </a:path>
              </a:pathLst>
            </a:custGeom>
            <a:solidFill>
              <a:srgbClr val="006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513565" y="2037695"/>
              <a:ext cx="352425" cy="398145"/>
            </a:xfrm>
            <a:custGeom>
              <a:avLst/>
              <a:gdLst/>
              <a:ahLst/>
              <a:cxnLst/>
              <a:rect l="l" t="t" r="r" b="b"/>
              <a:pathLst>
                <a:path w="352425" h="398144">
                  <a:moveTo>
                    <a:pt x="0" y="397654"/>
                  </a:moveTo>
                  <a:lnTo>
                    <a:pt x="2051" y="397654"/>
                  </a:lnTo>
                  <a:lnTo>
                    <a:pt x="352054" y="199622"/>
                  </a:lnTo>
                  <a:lnTo>
                    <a:pt x="0" y="0"/>
                  </a:lnTo>
                  <a:lnTo>
                    <a:pt x="0" y="102666"/>
                  </a:lnTo>
                  <a:lnTo>
                    <a:pt x="171120" y="199622"/>
                  </a:lnTo>
                  <a:lnTo>
                    <a:pt x="0" y="296578"/>
                  </a:lnTo>
                  <a:lnTo>
                    <a:pt x="0" y="397654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500621" y="2825318"/>
            <a:ext cx="260540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5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Networking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opportunity with  Saudi officials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1400" spc="-1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discussions 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with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SAGIA</a:t>
            </a:r>
            <a:r>
              <a:rPr sz="14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582901" y="2028550"/>
            <a:ext cx="352425" cy="398145"/>
            <a:chOff x="9582901" y="2028550"/>
            <a:chExt cx="352425" cy="398145"/>
          </a:xfrm>
        </p:grpSpPr>
        <p:sp>
          <p:nvSpPr>
            <p:cNvPr id="14" name="object 14"/>
            <p:cNvSpPr/>
            <p:nvPr/>
          </p:nvSpPr>
          <p:spPr>
            <a:xfrm>
              <a:off x="9582901" y="2122204"/>
              <a:ext cx="186690" cy="212090"/>
            </a:xfrm>
            <a:custGeom>
              <a:avLst/>
              <a:gdLst/>
              <a:ahLst/>
              <a:cxnLst/>
              <a:rect l="l" t="t" r="r" b="b"/>
              <a:pathLst>
                <a:path w="186690" h="212089">
                  <a:moveTo>
                    <a:pt x="0" y="211938"/>
                  </a:moveTo>
                  <a:lnTo>
                    <a:pt x="186415" y="105969"/>
                  </a:lnTo>
                  <a:lnTo>
                    <a:pt x="0" y="0"/>
                  </a:lnTo>
                  <a:lnTo>
                    <a:pt x="0" y="211938"/>
                  </a:lnTo>
                  <a:close/>
                </a:path>
              </a:pathLst>
            </a:custGeom>
            <a:solidFill>
              <a:srgbClr val="006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82901" y="2028550"/>
              <a:ext cx="352425" cy="398145"/>
            </a:xfrm>
            <a:custGeom>
              <a:avLst/>
              <a:gdLst/>
              <a:ahLst/>
              <a:cxnLst/>
              <a:rect l="l" t="t" r="r" b="b"/>
              <a:pathLst>
                <a:path w="352425" h="398144">
                  <a:moveTo>
                    <a:pt x="0" y="397654"/>
                  </a:moveTo>
                  <a:lnTo>
                    <a:pt x="2051" y="397654"/>
                  </a:lnTo>
                  <a:lnTo>
                    <a:pt x="352054" y="199622"/>
                  </a:lnTo>
                  <a:lnTo>
                    <a:pt x="0" y="0"/>
                  </a:lnTo>
                  <a:lnTo>
                    <a:pt x="0" y="102666"/>
                  </a:lnTo>
                  <a:lnTo>
                    <a:pt x="171120" y="199622"/>
                  </a:lnTo>
                  <a:lnTo>
                    <a:pt x="0" y="296578"/>
                  </a:lnTo>
                  <a:lnTo>
                    <a:pt x="0" y="397654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571101" y="2816479"/>
            <a:ext cx="2374900" cy="151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5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Select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MD’s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14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executives 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from focus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sectors</a:t>
            </a:r>
            <a:endParaRPr sz="14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800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SAGIA pipeline</a:t>
            </a:r>
            <a:r>
              <a:rPr sz="1400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company</a:t>
            </a:r>
            <a:endParaRPr sz="14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executives</a:t>
            </a:r>
            <a:endParaRPr sz="1400">
              <a:latin typeface="Arial"/>
              <a:cs typeface="Arial"/>
            </a:endParaRPr>
          </a:p>
          <a:p>
            <a:pPr marL="184785" marR="335280" indent="-172720">
              <a:lnSpc>
                <a:spcPct val="100000"/>
              </a:lnSpc>
              <a:spcBef>
                <a:spcPts val="805"/>
              </a:spcBef>
              <a:buClr>
                <a:srgbClr val="00A6BD"/>
              </a:buClr>
              <a:buFont typeface="Wingdings"/>
              <a:buChar char=""/>
              <a:tabLst>
                <a:tab pos="185420" algn="l"/>
              </a:tabLst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Economic</a:t>
            </a:r>
            <a:r>
              <a:rPr sz="14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585858"/>
                </a:solidFill>
                <a:latin typeface="Arial"/>
                <a:cs typeface="Arial"/>
              </a:rPr>
              <a:t>development  organizations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616441" y="2037695"/>
            <a:ext cx="352425" cy="398145"/>
            <a:chOff x="3616441" y="2037695"/>
            <a:chExt cx="352425" cy="398145"/>
          </a:xfrm>
        </p:grpSpPr>
        <p:sp>
          <p:nvSpPr>
            <p:cNvPr id="19" name="object 19"/>
            <p:cNvSpPr/>
            <p:nvPr/>
          </p:nvSpPr>
          <p:spPr>
            <a:xfrm>
              <a:off x="3616441" y="2131348"/>
              <a:ext cx="186690" cy="212090"/>
            </a:xfrm>
            <a:custGeom>
              <a:avLst/>
              <a:gdLst/>
              <a:ahLst/>
              <a:cxnLst/>
              <a:rect l="l" t="t" r="r" b="b"/>
              <a:pathLst>
                <a:path w="186689" h="212089">
                  <a:moveTo>
                    <a:pt x="0" y="211938"/>
                  </a:moveTo>
                  <a:lnTo>
                    <a:pt x="186415" y="105968"/>
                  </a:lnTo>
                  <a:lnTo>
                    <a:pt x="0" y="0"/>
                  </a:lnTo>
                  <a:lnTo>
                    <a:pt x="0" y="211938"/>
                  </a:lnTo>
                  <a:close/>
                </a:path>
              </a:pathLst>
            </a:custGeom>
            <a:solidFill>
              <a:srgbClr val="006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16441" y="2037695"/>
              <a:ext cx="352425" cy="398145"/>
            </a:xfrm>
            <a:custGeom>
              <a:avLst/>
              <a:gdLst/>
              <a:ahLst/>
              <a:cxnLst/>
              <a:rect l="l" t="t" r="r" b="b"/>
              <a:pathLst>
                <a:path w="352425" h="398144">
                  <a:moveTo>
                    <a:pt x="0" y="397654"/>
                  </a:moveTo>
                  <a:lnTo>
                    <a:pt x="2051" y="397654"/>
                  </a:lnTo>
                  <a:lnTo>
                    <a:pt x="352054" y="199622"/>
                  </a:lnTo>
                  <a:lnTo>
                    <a:pt x="0" y="0"/>
                  </a:lnTo>
                  <a:lnTo>
                    <a:pt x="0" y="102666"/>
                  </a:lnTo>
                  <a:lnTo>
                    <a:pt x="171120" y="199622"/>
                  </a:lnTo>
                  <a:lnTo>
                    <a:pt x="0" y="296578"/>
                  </a:lnTo>
                  <a:lnTo>
                    <a:pt x="0" y="397654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3489197" y="2825318"/>
            <a:ext cx="2247900" cy="848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585858"/>
                </a:solidFill>
                <a:latin typeface="Arial"/>
                <a:cs typeface="Arial"/>
              </a:rPr>
              <a:t>Financing opportunities</a:t>
            </a:r>
            <a:r>
              <a:rPr sz="1400" b="1" spc="-1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sz="1400" b="1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585858"/>
                </a:solidFill>
                <a:latin typeface="Arial"/>
                <a:cs typeface="Arial"/>
              </a:rPr>
              <a:t>sectors: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50">
              <a:latin typeface="Arial"/>
              <a:cs typeface="Arial"/>
            </a:endParaRPr>
          </a:p>
          <a:p>
            <a:pPr marL="368935">
              <a:lnSpc>
                <a:spcPct val="100000"/>
              </a:lnSpc>
              <a:tabLst>
                <a:tab pos="1684655" algn="l"/>
              </a:tabLst>
            </a:pPr>
            <a:r>
              <a:rPr sz="1200" b="1" spc="-5" dirty="0">
                <a:solidFill>
                  <a:srgbClr val="006E44"/>
                </a:solidFill>
                <a:latin typeface="Arial"/>
                <a:cs typeface="Arial"/>
              </a:rPr>
              <a:t>HC </a:t>
            </a: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&amp;</a:t>
            </a:r>
            <a:r>
              <a:rPr sz="1200" b="1" spc="5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LS	Energy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92982" y="4132275"/>
            <a:ext cx="8483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Real</a:t>
            </a:r>
            <a:r>
              <a:rPr sz="1200" b="1" spc="-80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Estate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66740" y="4045711"/>
            <a:ext cx="687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Financi</a:t>
            </a:r>
            <a:r>
              <a:rPr sz="1200" b="1" spc="5" dirty="0">
                <a:solidFill>
                  <a:srgbClr val="006E44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006E44"/>
                </a:solidFill>
                <a:latin typeface="Arial"/>
                <a:cs typeface="Arial"/>
              </a:rPr>
              <a:t>l  </a:t>
            </a:r>
            <a:r>
              <a:rPr sz="1200" b="1" spc="-5" dirty="0">
                <a:solidFill>
                  <a:srgbClr val="006E44"/>
                </a:solidFill>
                <a:latin typeface="Arial"/>
                <a:cs typeface="Arial"/>
              </a:rPr>
              <a:t>services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09016" y="1918716"/>
            <a:ext cx="8658860" cy="0"/>
          </a:xfrm>
          <a:custGeom>
            <a:avLst/>
            <a:gdLst/>
            <a:ahLst/>
            <a:cxnLst/>
            <a:rect l="l" t="t" r="r" b="b"/>
            <a:pathLst>
              <a:path w="8658860">
                <a:moveTo>
                  <a:pt x="0" y="0"/>
                </a:moveTo>
                <a:lnTo>
                  <a:pt x="8658606" y="0"/>
                </a:lnTo>
              </a:path>
            </a:pathLst>
          </a:custGeom>
          <a:ln w="6096">
            <a:solidFill>
              <a:srgbClr val="006E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68611" y="1918716"/>
            <a:ext cx="2418715" cy="0"/>
          </a:xfrm>
          <a:custGeom>
            <a:avLst/>
            <a:gdLst/>
            <a:ahLst/>
            <a:cxnLst/>
            <a:rect l="l" t="t" r="r" b="b"/>
            <a:pathLst>
              <a:path w="2418715">
                <a:moveTo>
                  <a:pt x="0" y="0"/>
                </a:moveTo>
                <a:lnTo>
                  <a:pt x="2418715" y="0"/>
                </a:lnTo>
              </a:path>
            </a:pathLst>
          </a:custGeom>
          <a:ln w="6096">
            <a:solidFill>
              <a:srgbClr val="006E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030090" y="1646377"/>
            <a:ext cx="7592059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6559">
              <a:lnSpc>
                <a:spcPct val="100000"/>
              </a:lnSpc>
              <a:spcBef>
                <a:spcPts val="105"/>
              </a:spcBef>
              <a:tabLst>
                <a:tab pos="6075680" algn="l"/>
              </a:tabLst>
            </a:pPr>
            <a:r>
              <a:rPr sz="1400" b="1" spc="5" dirty="0">
                <a:solidFill>
                  <a:srgbClr val="00A6BD"/>
                </a:solidFill>
                <a:latin typeface="Arial"/>
                <a:cs typeface="Arial"/>
              </a:rPr>
              <a:t>March</a:t>
            </a:r>
            <a:r>
              <a:rPr sz="1400" b="1" spc="-50" dirty="0">
                <a:solidFill>
                  <a:srgbClr val="00A6BD"/>
                </a:solidFill>
                <a:latin typeface="Arial"/>
                <a:cs typeface="Arial"/>
              </a:rPr>
              <a:t> </a:t>
            </a:r>
            <a:r>
              <a:rPr sz="1400" b="1" spc="10" dirty="0">
                <a:solidFill>
                  <a:srgbClr val="00A6BD"/>
                </a:solidFill>
                <a:latin typeface="Arial"/>
                <a:cs typeface="Arial"/>
              </a:rPr>
              <a:t>3</a:t>
            </a:r>
            <a:r>
              <a:rPr sz="1350" b="1" spc="15" baseline="24691" dirty="0">
                <a:solidFill>
                  <a:srgbClr val="00A6BD"/>
                </a:solidFill>
                <a:latin typeface="Arial"/>
                <a:cs typeface="Arial"/>
              </a:rPr>
              <a:t>rd	</a:t>
            </a:r>
            <a:r>
              <a:rPr sz="1400" b="1" spc="5" dirty="0">
                <a:solidFill>
                  <a:srgbClr val="00A6BD"/>
                </a:solidFill>
                <a:latin typeface="Arial"/>
                <a:cs typeface="Arial"/>
              </a:rPr>
              <a:t>March </a:t>
            </a:r>
            <a:r>
              <a:rPr sz="1400" b="1" spc="10" dirty="0">
                <a:solidFill>
                  <a:srgbClr val="00A6BD"/>
                </a:solidFill>
                <a:latin typeface="Arial"/>
                <a:cs typeface="Arial"/>
              </a:rPr>
              <a:t>3</a:t>
            </a:r>
            <a:r>
              <a:rPr sz="1350" b="1" spc="15" baseline="24691" dirty="0">
                <a:solidFill>
                  <a:srgbClr val="00A6BD"/>
                </a:solidFill>
                <a:latin typeface="Arial"/>
                <a:cs typeface="Arial"/>
              </a:rPr>
              <a:t>rd </a:t>
            </a:r>
            <a:r>
              <a:rPr sz="1400" b="1" dirty="0">
                <a:solidFill>
                  <a:srgbClr val="00A6BD"/>
                </a:solidFill>
                <a:latin typeface="Arial"/>
                <a:cs typeface="Arial"/>
              </a:rPr>
              <a:t>,</a:t>
            </a:r>
            <a:r>
              <a:rPr sz="1400" b="1" spc="-204" dirty="0">
                <a:solidFill>
                  <a:srgbClr val="00A6BD"/>
                </a:solidFill>
                <a:latin typeface="Arial"/>
                <a:cs typeface="Arial"/>
              </a:rPr>
              <a:t> </a:t>
            </a:r>
            <a:r>
              <a:rPr sz="1400" b="1" spc="5" dirty="0">
                <a:solidFill>
                  <a:srgbClr val="00A6BD"/>
                </a:solidFill>
                <a:latin typeface="Arial"/>
                <a:cs typeface="Arial"/>
              </a:rPr>
              <a:t>4</a:t>
            </a:r>
            <a:r>
              <a:rPr sz="1350" b="1" spc="7" baseline="24691" dirty="0">
                <a:solidFill>
                  <a:srgbClr val="00A6BD"/>
                </a:solidFill>
                <a:latin typeface="Arial"/>
                <a:cs typeface="Arial"/>
              </a:rPr>
              <a:t>th</a:t>
            </a:r>
            <a:endParaRPr sz="1350" baseline="24691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5"/>
              </a:spcBef>
              <a:tabLst>
                <a:tab pos="2949575" algn="l"/>
                <a:tab pos="5965825" algn="l"/>
              </a:tabLst>
            </a:pPr>
            <a:r>
              <a:rPr sz="1800" b="1" dirty="0">
                <a:solidFill>
                  <a:srgbClr val="00A6BD"/>
                </a:solidFill>
                <a:latin typeface="Arial"/>
                <a:cs typeface="Arial"/>
              </a:rPr>
              <a:t>3</a:t>
            </a:r>
            <a:r>
              <a:rPr sz="1800" b="1" spc="-5" dirty="0">
                <a:solidFill>
                  <a:srgbClr val="00A6BD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A6BD"/>
                </a:solidFill>
                <a:latin typeface="Arial"/>
                <a:cs typeface="Arial"/>
              </a:rPr>
              <a:t>SECTORIAL	</a:t>
            </a:r>
            <a:r>
              <a:rPr sz="1800" b="1" dirty="0">
                <a:solidFill>
                  <a:srgbClr val="00A6BD"/>
                </a:solidFill>
                <a:latin typeface="Arial"/>
                <a:cs typeface="Arial"/>
              </a:rPr>
              <a:t>Lunch	</a:t>
            </a:r>
            <a:r>
              <a:rPr sz="2700" b="1" spc="-7" baseline="1543" dirty="0">
                <a:solidFill>
                  <a:srgbClr val="00A6BD"/>
                </a:solidFill>
                <a:latin typeface="Arial"/>
                <a:cs typeface="Arial"/>
              </a:rPr>
              <a:t>1:1</a:t>
            </a:r>
            <a:r>
              <a:rPr sz="2700" b="1" spc="-135" baseline="1543" dirty="0">
                <a:solidFill>
                  <a:srgbClr val="00A6BD"/>
                </a:solidFill>
                <a:latin typeface="Arial"/>
                <a:cs typeface="Arial"/>
              </a:rPr>
              <a:t> </a:t>
            </a:r>
            <a:r>
              <a:rPr sz="2700" b="1" baseline="1543" dirty="0">
                <a:solidFill>
                  <a:srgbClr val="00A6BD"/>
                </a:solidFill>
                <a:latin typeface="Arial"/>
                <a:cs typeface="Arial"/>
              </a:rPr>
              <a:t>MEETINGS </a:t>
            </a:r>
            <a:r>
              <a:rPr sz="1800" b="1" dirty="0">
                <a:solidFill>
                  <a:srgbClr val="00A6BD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A6BD"/>
                </a:solidFill>
                <a:latin typeface="Arial"/>
                <a:cs typeface="Arial"/>
              </a:rPr>
              <a:t>BREAKOUTS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721352" y="3365571"/>
            <a:ext cx="392616" cy="4276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410711" y="3352841"/>
            <a:ext cx="339851" cy="429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719509" y="4008527"/>
            <a:ext cx="393079" cy="4334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302498" y="4065270"/>
            <a:ext cx="378355" cy="3733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9292843" y="146685"/>
            <a:ext cx="7061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FT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47195" y="6284467"/>
            <a:ext cx="13843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6D6D6D"/>
                </a:solidFill>
                <a:latin typeface="Arial"/>
                <a:cs typeface="Arial"/>
              </a:rPr>
              <a:t>12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1532" y="466166"/>
            <a:ext cx="70377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6E44"/>
                </a:solidFill>
                <a:latin typeface="Arial"/>
                <a:cs typeface="Arial"/>
              </a:rPr>
              <a:t>March </a:t>
            </a:r>
            <a:r>
              <a:rPr sz="3200" b="1" spc="5" dirty="0">
                <a:solidFill>
                  <a:srgbClr val="006E44"/>
                </a:solidFill>
                <a:latin typeface="Arial"/>
                <a:cs typeface="Arial"/>
              </a:rPr>
              <a:t>3</a:t>
            </a:r>
            <a:r>
              <a:rPr sz="3150" b="1" spc="7" baseline="25132" dirty="0">
                <a:solidFill>
                  <a:srgbClr val="006E44"/>
                </a:solidFill>
                <a:latin typeface="Arial"/>
                <a:cs typeface="Arial"/>
              </a:rPr>
              <a:t>rd </a:t>
            </a:r>
            <a:r>
              <a:rPr sz="3200" b="1" dirty="0">
                <a:solidFill>
                  <a:srgbClr val="006E44"/>
                </a:solidFill>
                <a:latin typeface="Arial"/>
                <a:cs typeface="Arial"/>
              </a:rPr>
              <a:t>and </a:t>
            </a:r>
            <a:r>
              <a:rPr sz="3200" b="1" spc="5" dirty="0">
                <a:solidFill>
                  <a:srgbClr val="006E44"/>
                </a:solidFill>
                <a:latin typeface="Arial"/>
                <a:cs typeface="Arial"/>
              </a:rPr>
              <a:t>4</a:t>
            </a:r>
            <a:r>
              <a:rPr sz="3150" b="1" spc="7" baseline="25132" dirty="0">
                <a:solidFill>
                  <a:srgbClr val="006E44"/>
                </a:solidFill>
                <a:latin typeface="Arial"/>
                <a:cs typeface="Arial"/>
              </a:rPr>
              <a:t>th </a:t>
            </a:r>
            <a:r>
              <a:rPr sz="3200" b="1" dirty="0">
                <a:solidFill>
                  <a:srgbClr val="006E44"/>
                </a:solidFill>
                <a:latin typeface="Arial"/>
                <a:cs typeface="Arial"/>
              </a:rPr>
              <a:t>agenda (New</a:t>
            </a:r>
            <a:r>
              <a:rPr sz="3200" b="1" spc="-200" dirty="0">
                <a:solidFill>
                  <a:srgbClr val="006E44"/>
                </a:solidFill>
                <a:latin typeface="Arial"/>
                <a:cs typeface="Arial"/>
              </a:rPr>
              <a:t> </a:t>
            </a:r>
            <a:r>
              <a:rPr sz="3200" b="1" spc="-50" dirty="0">
                <a:solidFill>
                  <a:srgbClr val="006E44"/>
                </a:solidFill>
                <a:latin typeface="Arial"/>
                <a:cs typeface="Arial"/>
              </a:rPr>
              <a:t>York)</a:t>
            </a:r>
            <a:endParaRPr sz="3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74953" y="1426400"/>
          <a:ext cx="9992995" cy="40361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9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9:00 – 9:30</a:t>
                      </a:r>
                      <a:r>
                        <a:rPr sz="16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5" dirty="0">
                          <a:latin typeface="Arial"/>
                          <a:cs typeface="Arial"/>
                        </a:rPr>
                        <a:t>AM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Networking</a:t>
                      </a:r>
                      <a:r>
                        <a:rPr sz="1600" spc="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breakfast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9:30 – 10:30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30" dirty="0">
                          <a:latin typeface="Arial"/>
                          <a:cs typeface="Arial"/>
                        </a:rPr>
                        <a:t>AM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Plenary</a:t>
                      </a:r>
                      <a:r>
                        <a:rPr sz="160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session: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  <a:solidFill>
                      <a:srgbClr val="D5F3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325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Invest Saudi value</a:t>
                      </a:r>
                      <a:r>
                        <a:rPr sz="1600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proposition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  <a:solidFill>
                      <a:srgbClr val="D5F3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325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Saudi reforms presentation by Assistant Minister of Commerce</a:t>
                      </a:r>
                      <a:r>
                        <a:rPr sz="1600" spc="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86080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Investment, President of National Competiveness Center of Saudi</a:t>
                      </a:r>
                      <a:r>
                        <a:rPr sz="1600" spc="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Arabia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  <a:solidFill>
                      <a:srgbClr val="D5F3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79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10:30 </a:t>
                      </a:r>
                      <a:r>
                        <a:rPr sz="1600" b="1" spc="-30" dirty="0">
                          <a:latin typeface="Arial"/>
                          <a:cs typeface="Arial"/>
                        </a:rPr>
                        <a:t>AM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– 12:00</a:t>
                      </a:r>
                      <a:r>
                        <a:rPr sz="1600" b="1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sector</a:t>
                      </a:r>
                      <a:r>
                        <a:rPr sz="1600" spc="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breakout: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3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425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Healthcare and</a:t>
                      </a:r>
                      <a:r>
                        <a:rPr sz="1600" spc="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Lifesciences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3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425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Energy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3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430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Real</a:t>
                      </a:r>
                      <a:r>
                        <a:rPr sz="1600" spc="-1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estate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3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386080" indent="-287655">
                        <a:lnSpc>
                          <a:spcPct val="100000"/>
                        </a:lnSpc>
                        <a:spcBef>
                          <a:spcPts val="430"/>
                        </a:spcBef>
                        <a:buClr>
                          <a:srgbClr val="005A6D"/>
                        </a:buClr>
                        <a:buChar char="•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Financial</a:t>
                      </a:r>
                      <a:r>
                        <a:rPr sz="1600" spc="-2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406"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12:00 – 1:00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Closing</a:t>
                      </a:r>
                      <a:r>
                        <a:rPr sz="1600" spc="-2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lunch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  <a:solidFill>
                      <a:srgbClr val="D5F3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01:00 – 04:30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PM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8EDD6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1:1</a:t>
                      </a:r>
                      <a:r>
                        <a:rPr sz="1600" spc="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meetings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8EDD64"/>
                      </a:solidFill>
                      <a:prstDash val="solid"/>
                    </a:lnT>
                    <a:lnB w="9525">
                      <a:solidFill>
                        <a:srgbClr val="8EDD6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585717" y="1061973"/>
            <a:ext cx="172973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8EDD64"/>
                </a:solidFill>
                <a:latin typeface="Arial"/>
                <a:cs typeface="Arial"/>
              </a:rPr>
              <a:t>Program/</a:t>
            </a:r>
            <a:r>
              <a:rPr sz="1600" b="1" spc="-35" dirty="0">
                <a:solidFill>
                  <a:srgbClr val="8EDD6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8EDD64"/>
                </a:solidFill>
                <a:latin typeface="Arial"/>
                <a:cs typeface="Arial"/>
              </a:rPr>
              <a:t>session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DR</a:t>
            </a:r>
            <a:r>
              <a:rPr spc="-55" dirty="0"/>
              <a:t>A</a:t>
            </a:r>
            <a:r>
              <a:rPr spc="-5" dirty="0"/>
              <a:t>FT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50671" y="1084834"/>
            <a:ext cx="981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8EDD64"/>
                </a:solidFill>
                <a:latin typeface="Arial"/>
                <a:cs typeface="Arial"/>
              </a:rPr>
              <a:t>March</a:t>
            </a:r>
            <a:r>
              <a:rPr sz="1600" b="1" spc="-45" dirty="0">
                <a:solidFill>
                  <a:srgbClr val="8EDD64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8EDD64"/>
                </a:solidFill>
                <a:latin typeface="Arial"/>
                <a:cs typeface="Arial"/>
              </a:rPr>
              <a:t>3</a:t>
            </a:r>
            <a:r>
              <a:rPr sz="1575" b="1" spc="7" baseline="26455" dirty="0">
                <a:solidFill>
                  <a:srgbClr val="8EDD64"/>
                </a:solidFill>
                <a:latin typeface="Arial"/>
                <a:cs typeface="Arial"/>
              </a:rPr>
              <a:t>rd</a:t>
            </a:r>
            <a:endParaRPr sz="1575" baseline="2645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6627" y="466166"/>
            <a:ext cx="8201659" cy="8136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0" dirty="0">
                <a:solidFill>
                  <a:srgbClr val="006E44"/>
                </a:solidFill>
              </a:rPr>
              <a:t>Venue</a:t>
            </a:r>
            <a:r>
              <a:rPr lang="en-US" sz="3200" spc="-40" dirty="0">
                <a:solidFill>
                  <a:srgbClr val="006E44"/>
                </a:solidFill>
              </a:rPr>
              <a:t>: </a:t>
            </a:r>
            <a:r>
              <a:rPr sz="3200" dirty="0">
                <a:solidFill>
                  <a:srgbClr val="006E44"/>
                </a:solidFill>
              </a:rPr>
              <a:t>Harvard</a:t>
            </a:r>
            <a:r>
              <a:rPr sz="3200" spc="-80" dirty="0">
                <a:solidFill>
                  <a:srgbClr val="006E44"/>
                </a:solidFill>
              </a:rPr>
              <a:t> </a:t>
            </a:r>
            <a:r>
              <a:rPr sz="3200" dirty="0">
                <a:solidFill>
                  <a:srgbClr val="006E44"/>
                </a:solidFill>
              </a:rPr>
              <a:t>Club</a:t>
            </a:r>
            <a:r>
              <a:rPr lang="en-US" sz="3200" dirty="0">
                <a:solidFill>
                  <a:srgbClr val="006E44"/>
                </a:solidFill>
              </a:rPr>
              <a:t> of New York City -</a:t>
            </a:r>
            <a:br>
              <a:rPr lang="en-US" sz="3200" dirty="0">
                <a:solidFill>
                  <a:srgbClr val="006E44"/>
                </a:solidFill>
              </a:rPr>
            </a:br>
            <a:r>
              <a:rPr lang="en-US" sz="2000" dirty="0">
                <a:solidFill>
                  <a:srgbClr val="006E44"/>
                </a:solidFill>
              </a:rPr>
              <a:t>35 W 44th St, New York, NY 10036</a:t>
            </a:r>
            <a:endParaRPr sz="2000" dirty="0"/>
          </a:p>
        </p:txBody>
      </p:sp>
      <p:grpSp>
        <p:nvGrpSpPr>
          <p:cNvPr id="6" name="object 6"/>
          <p:cNvGrpSpPr/>
          <p:nvPr/>
        </p:nvGrpSpPr>
        <p:grpSpPr>
          <a:xfrm>
            <a:off x="711363" y="1640608"/>
            <a:ext cx="2506980" cy="3721735"/>
            <a:chOff x="749808" y="1222247"/>
            <a:chExt cx="2506980" cy="3721735"/>
          </a:xfrm>
        </p:grpSpPr>
        <p:sp>
          <p:nvSpPr>
            <p:cNvPr id="7" name="object 7"/>
            <p:cNvSpPr/>
            <p:nvPr/>
          </p:nvSpPr>
          <p:spPr>
            <a:xfrm>
              <a:off x="1493097" y="4631708"/>
              <a:ext cx="595630" cy="171450"/>
            </a:xfrm>
            <a:custGeom>
              <a:avLst/>
              <a:gdLst/>
              <a:ahLst/>
              <a:cxnLst/>
              <a:rect l="l" t="t" r="r" b="b"/>
              <a:pathLst>
                <a:path w="595630" h="171450">
                  <a:moveTo>
                    <a:pt x="297620" y="171002"/>
                  </a:moveTo>
                  <a:lnTo>
                    <a:pt x="595240" y="0"/>
                  </a:lnTo>
                  <a:lnTo>
                    <a:pt x="0" y="0"/>
                  </a:lnTo>
                  <a:lnTo>
                    <a:pt x="297620" y="171002"/>
                  </a:lnTo>
                  <a:close/>
                </a:path>
              </a:pathLst>
            </a:custGeom>
            <a:solidFill>
              <a:srgbClr val="0096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37484" y="4631708"/>
              <a:ext cx="1109980" cy="312420"/>
            </a:xfrm>
            <a:custGeom>
              <a:avLst/>
              <a:gdLst/>
              <a:ahLst/>
              <a:cxnLst/>
              <a:rect l="l" t="t" r="r" b="b"/>
              <a:pathLst>
                <a:path w="1109980" h="312420">
                  <a:moveTo>
                    <a:pt x="542561" y="312146"/>
                  </a:moveTo>
                  <a:lnTo>
                    <a:pt x="563904" y="312146"/>
                  </a:lnTo>
                  <a:lnTo>
                    <a:pt x="1109475" y="0"/>
                  </a:lnTo>
                  <a:lnTo>
                    <a:pt x="829639" y="0"/>
                  </a:lnTo>
                  <a:lnTo>
                    <a:pt x="553232" y="158105"/>
                  </a:lnTo>
                  <a:lnTo>
                    <a:pt x="273326" y="158105"/>
                  </a:lnTo>
                  <a:lnTo>
                    <a:pt x="542561" y="312146"/>
                  </a:lnTo>
                  <a:close/>
                </a:path>
                <a:path w="1109980" h="312420">
                  <a:moveTo>
                    <a:pt x="273326" y="158105"/>
                  </a:moveTo>
                  <a:lnTo>
                    <a:pt x="553232" y="158105"/>
                  </a:lnTo>
                  <a:lnTo>
                    <a:pt x="277510" y="0"/>
                  </a:lnTo>
                  <a:lnTo>
                    <a:pt x="0" y="0"/>
                  </a:lnTo>
                  <a:lnTo>
                    <a:pt x="0" y="1721"/>
                  </a:lnTo>
                  <a:lnTo>
                    <a:pt x="273326" y="158105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9808" y="1222247"/>
              <a:ext cx="2506980" cy="16718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9808" y="2933699"/>
              <a:ext cx="2506980" cy="16718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3805083" y="1640608"/>
            <a:ext cx="2506980" cy="3724910"/>
            <a:chOff x="3843528" y="1222247"/>
            <a:chExt cx="2506980" cy="3724910"/>
          </a:xfrm>
        </p:grpSpPr>
        <p:sp>
          <p:nvSpPr>
            <p:cNvPr id="12" name="object 12"/>
            <p:cNvSpPr/>
            <p:nvPr/>
          </p:nvSpPr>
          <p:spPr>
            <a:xfrm>
              <a:off x="4676733" y="4634756"/>
              <a:ext cx="595630" cy="171450"/>
            </a:xfrm>
            <a:custGeom>
              <a:avLst/>
              <a:gdLst/>
              <a:ahLst/>
              <a:cxnLst/>
              <a:rect l="l" t="t" r="r" b="b"/>
              <a:pathLst>
                <a:path w="595629" h="171450">
                  <a:moveTo>
                    <a:pt x="297620" y="171003"/>
                  </a:moveTo>
                  <a:lnTo>
                    <a:pt x="595240" y="0"/>
                  </a:lnTo>
                  <a:lnTo>
                    <a:pt x="0" y="0"/>
                  </a:lnTo>
                  <a:lnTo>
                    <a:pt x="297620" y="171003"/>
                  </a:lnTo>
                  <a:close/>
                </a:path>
              </a:pathLst>
            </a:custGeom>
            <a:solidFill>
              <a:srgbClr val="0096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21120" y="4634756"/>
              <a:ext cx="1109980" cy="312420"/>
            </a:xfrm>
            <a:custGeom>
              <a:avLst/>
              <a:gdLst/>
              <a:ahLst/>
              <a:cxnLst/>
              <a:rect l="l" t="t" r="r" b="b"/>
              <a:pathLst>
                <a:path w="1109979" h="312420">
                  <a:moveTo>
                    <a:pt x="542561" y="312147"/>
                  </a:moveTo>
                  <a:lnTo>
                    <a:pt x="563904" y="312147"/>
                  </a:lnTo>
                  <a:lnTo>
                    <a:pt x="1109475" y="0"/>
                  </a:lnTo>
                  <a:lnTo>
                    <a:pt x="829639" y="0"/>
                  </a:lnTo>
                  <a:lnTo>
                    <a:pt x="553232" y="158105"/>
                  </a:lnTo>
                  <a:lnTo>
                    <a:pt x="273327" y="158105"/>
                  </a:lnTo>
                  <a:lnTo>
                    <a:pt x="542561" y="312147"/>
                  </a:lnTo>
                  <a:close/>
                </a:path>
                <a:path w="1109979" h="312420">
                  <a:moveTo>
                    <a:pt x="273327" y="158105"/>
                  </a:moveTo>
                  <a:lnTo>
                    <a:pt x="553232" y="158105"/>
                  </a:lnTo>
                  <a:lnTo>
                    <a:pt x="277510" y="0"/>
                  </a:lnTo>
                  <a:lnTo>
                    <a:pt x="0" y="0"/>
                  </a:lnTo>
                  <a:lnTo>
                    <a:pt x="0" y="1722"/>
                  </a:lnTo>
                  <a:lnTo>
                    <a:pt x="273327" y="158105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43528" y="1222247"/>
              <a:ext cx="2506979" cy="16718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43528" y="2933699"/>
              <a:ext cx="2506979" cy="16718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7234428" y="1568195"/>
            <a:ext cx="3436620" cy="4095115"/>
            <a:chOff x="7234428" y="1568195"/>
            <a:chExt cx="3436620" cy="4095115"/>
          </a:xfrm>
        </p:grpSpPr>
        <p:sp>
          <p:nvSpPr>
            <p:cNvPr id="17" name="object 17"/>
            <p:cNvSpPr/>
            <p:nvPr/>
          </p:nvSpPr>
          <p:spPr>
            <a:xfrm>
              <a:off x="10090386" y="1761819"/>
              <a:ext cx="307975" cy="349885"/>
            </a:xfrm>
            <a:custGeom>
              <a:avLst/>
              <a:gdLst/>
              <a:ahLst/>
              <a:cxnLst/>
              <a:rect l="l" t="t" r="r" b="b"/>
              <a:pathLst>
                <a:path w="307975" h="349885">
                  <a:moveTo>
                    <a:pt x="0" y="349493"/>
                  </a:moveTo>
                  <a:lnTo>
                    <a:pt x="307463" y="174746"/>
                  </a:lnTo>
                  <a:lnTo>
                    <a:pt x="0" y="0"/>
                  </a:lnTo>
                  <a:lnTo>
                    <a:pt x="0" y="349493"/>
                  </a:lnTo>
                  <a:close/>
                </a:path>
              </a:pathLst>
            </a:custGeom>
            <a:solidFill>
              <a:srgbClr val="006E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90386" y="1607381"/>
              <a:ext cx="581025" cy="655955"/>
            </a:xfrm>
            <a:custGeom>
              <a:avLst/>
              <a:gdLst/>
              <a:ahLst/>
              <a:cxnLst/>
              <a:rect l="l" t="t" r="r" b="b"/>
              <a:pathLst>
                <a:path w="581025" h="655955">
                  <a:moveTo>
                    <a:pt x="0" y="655746"/>
                  </a:moveTo>
                  <a:lnTo>
                    <a:pt x="3384" y="655746"/>
                  </a:lnTo>
                  <a:lnTo>
                    <a:pt x="580661" y="329184"/>
                  </a:lnTo>
                  <a:lnTo>
                    <a:pt x="0" y="0"/>
                  </a:lnTo>
                  <a:lnTo>
                    <a:pt x="0" y="169300"/>
                  </a:lnTo>
                  <a:lnTo>
                    <a:pt x="282237" y="329184"/>
                  </a:lnTo>
                  <a:lnTo>
                    <a:pt x="0" y="489068"/>
                  </a:lnTo>
                  <a:lnTo>
                    <a:pt x="0" y="655746"/>
                  </a:lnTo>
                  <a:close/>
                </a:path>
              </a:pathLst>
            </a:custGeom>
            <a:solidFill>
              <a:srgbClr val="8EDD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234428" y="1568195"/>
              <a:ext cx="2855976" cy="409498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292843" y="146685"/>
            <a:ext cx="7061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FT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249</Words>
  <Application>Microsoft Macintosh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SAGIA East Coast Economic Roundtable   New York, March 3 2020 With His Excellency Ibrahim AlOmar, Governor of SAGIA</vt:lpstr>
      <vt:lpstr>Target sectors</vt:lpstr>
      <vt:lpstr>New York roundtable plan</vt:lpstr>
      <vt:lpstr>DRAFT</vt:lpstr>
      <vt:lpstr>Venue: Harvard Club of New York City - 35 W 44th St, New York, NY 10036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ABakir@sagia.gov.sa</dc:creator>
  <cp:lastModifiedBy>Nada Ezzat</cp:lastModifiedBy>
  <cp:revision>9</cp:revision>
  <dcterms:created xsi:type="dcterms:W3CDTF">2020-02-10T19:56:48Z</dcterms:created>
  <dcterms:modified xsi:type="dcterms:W3CDTF">2020-02-28T18:26:23Z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2020-02-10T00:00:00Z</vt:filetime>
  </property>
</Properties>
</file>